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97" r:id="rId3"/>
    <p:sldId id="2800" r:id="rId4"/>
    <p:sldId id="2801" r:id="rId5"/>
    <p:sldId id="28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48FB-00B5-46BB-825B-24AECED6270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76784-7B34-4929-86E5-745BBFFF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especially critical to driving new </a:t>
            </a:r>
            <a:r>
              <a:rPr lang="en-US" altLang="en-US" b="0" i="1"/>
              <a:t>regional</a:t>
            </a:r>
            <a:r>
              <a:rPr lang="en-US" altLang="en-US" b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5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5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0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3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97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67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519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ED16EF-B445-4741-A3F6-F6F69F2F2AAA}"/>
              </a:ext>
            </a:extLst>
          </p:cNvPr>
          <p:cNvSpPr/>
          <p:nvPr/>
        </p:nvSpPr>
        <p:spPr>
          <a:xfrm>
            <a:off x="5762409" y="2228792"/>
            <a:ext cx="5102469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Leticia Henderson Baker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Psychology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110EDD5-5F39-4E5A-985B-7031E2EC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01" y="1520981"/>
            <a:ext cx="3239252" cy="31037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92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960" y="1600200"/>
            <a:ext cx="5910419" cy="3468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Project Description: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This project seeks to address the known </a:t>
            </a:r>
            <a:r>
              <a:rPr lang="en-US" sz="2000" b="1" dirty="0">
                <a:solidFill>
                  <a:schemeClr val="tx1"/>
                </a:solidFill>
              </a:rPr>
              <a:t>disparities in mental health care in the African-American community</a:t>
            </a:r>
            <a:r>
              <a:rPr lang="en-US" sz="2000" dirty="0">
                <a:solidFill>
                  <a:schemeClr val="tx1"/>
                </a:solidFill>
              </a:rPr>
              <a:t>. Mental health forums will focus on mental health issues specifically affecting the Black community including: </a:t>
            </a:r>
            <a:r>
              <a:rPr lang="en-US" sz="2000" i="1" dirty="0">
                <a:solidFill>
                  <a:schemeClr val="tx1"/>
                </a:solidFill>
              </a:rPr>
              <a:t>destigmatizing mental health, dealing with depression and anxiety, accessing affordable mental health services, developing effective coping skills.</a:t>
            </a:r>
            <a:endParaRPr lang="en-US" sz="2000" i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17376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Mental Health Disparities in the African-American Community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effect it has on the minority student’s academic success and overall well-being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673865" y="1582339"/>
            <a:ext cx="5201175" cy="3231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 (the WHY):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“Racial/ethnic, gender, and sexual minorities often suffer from poor mental health outcomes due to multiple factors including inaccessibility of high-quality mental health care services, cultural stigma surrounding mental health care, discrimination, and overall lack of awareness about mental health.”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6B774-D4A4-48C9-AC7B-30EF03000B46}"/>
              </a:ext>
            </a:extLst>
          </p:cNvPr>
          <p:cNvSpPr txBox="1"/>
          <p:nvPr/>
        </p:nvSpPr>
        <p:spPr>
          <a:xfrm>
            <a:off x="4966139" y="5275661"/>
            <a:ext cx="1813034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 in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580B56-6FE9-753B-C664-8CEF3B7FAD20}"/>
              </a:ext>
            </a:extLst>
          </p:cNvPr>
          <p:cNvSpPr txBox="1"/>
          <p:nvPr/>
        </p:nvSpPr>
        <p:spPr>
          <a:xfrm>
            <a:off x="7354229" y="4148254"/>
            <a:ext cx="52801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Mental Health Disparities: Diverse Populations (n.d.)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 Psychiatric Association.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0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C4B5-E9D2-4088-9973-BC06CC7E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2034"/>
            <a:ext cx="4303986" cy="917483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Design Thinking Session</a:t>
            </a:r>
            <a:br>
              <a:rPr lang="en-US" sz="3600" b="1"/>
            </a:br>
            <a:r>
              <a:rPr lang="en-US" sz="3600" b="1"/>
              <a:t>April 19, 2022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-1" y="-14049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066E5-A788-4921-864C-2B891F230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56" r="1285" b="5956"/>
          <a:stretch/>
        </p:blipFill>
        <p:spPr>
          <a:xfrm>
            <a:off x="176988" y="2337123"/>
            <a:ext cx="3179147" cy="1923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A185B9-6C17-470C-8219-0BC894286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" t="30746" r="10554" b="27077"/>
          <a:stretch/>
        </p:blipFill>
        <p:spPr>
          <a:xfrm>
            <a:off x="3711035" y="1590775"/>
            <a:ext cx="3015651" cy="186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01907-E20B-4187-A8AE-9EBF91363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311" y="3545842"/>
            <a:ext cx="3525101" cy="264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473E8-8F9A-426A-961A-770A1D3B8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6" r="9586"/>
          <a:stretch/>
        </p:blipFill>
        <p:spPr>
          <a:xfrm>
            <a:off x="9491794" y="2786014"/>
            <a:ext cx="2700206" cy="186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FE7F90-32C6-4719-9A8A-88E092A04F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98" r="10989" b="7838"/>
          <a:stretch/>
        </p:blipFill>
        <p:spPr>
          <a:xfrm>
            <a:off x="9475074" y="840372"/>
            <a:ext cx="2716925" cy="186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F65D9-6B06-4D8D-92DC-8662C841E2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459" r="15388"/>
          <a:stretch/>
        </p:blipFill>
        <p:spPr>
          <a:xfrm>
            <a:off x="9491794" y="4744375"/>
            <a:ext cx="2700206" cy="1832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9232B9-C241-418F-A837-F9AAAB709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1586" y="2049517"/>
            <a:ext cx="2308787" cy="30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3636"/>
            <a:ext cx="12127345" cy="2812843"/>
          </a:xfrm>
        </p:spPr>
        <p:txBody>
          <a:bodyPr anchor="t">
            <a:noAutofit/>
          </a:bodyPr>
          <a:lstStyle/>
          <a:p>
            <a:r>
              <a:rPr lang="en-US" sz="2500" b="1">
                <a:solidFill>
                  <a:schemeClr val="tx1"/>
                </a:solidFill>
              </a:rPr>
              <a:t>Monthly speaker forums </a:t>
            </a:r>
            <a:r>
              <a:rPr lang="en-US" sz="2500">
                <a:solidFill>
                  <a:schemeClr val="tx1"/>
                </a:solidFill>
              </a:rPr>
              <a:t>(September – December)</a:t>
            </a:r>
          </a:p>
          <a:p>
            <a:r>
              <a:rPr lang="en-US" sz="2500" b="1">
                <a:solidFill>
                  <a:schemeClr val="tx1"/>
                </a:solidFill>
              </a:rPr>
              <a:t>Goals of forums</a:t>
            </a:r>
            <a:r>
              <a:rPr lang="en-US" sz="250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2500">
                <a:solidFill>
                  <a:schemeClr val="tx1"/>
                </a:solidFill>
              </a:rPr>
              <a:t>Address the stigma of mental health</a:t>
            </a:r>
          </a:p>
          <a:p>
            <a:pPr lvl="1"/>
            <a:r>
              <a:rPr lang="en-US" sz="2500">
                <a:solidFill>
                  <a:schemeClr val="tx1"/>
                </a:solidFill>
              </a:rPr>
              <a:t>Increase knowledge regarding mental health disorders most diagnosed in minorities</a:t>
            </a:r>
          </a:p>
          <a:p>
            <a:pPr lvl="1"/>
            <a:r>
              <a:rPr lang="en-US" sz="2500">
                <a:solidFill>
                  <a:schemeClr val="tx1"/>
                </a:solidFill>
              </a:rPr>
              <a:t>Increase knowledge regarding available resources and access to mental health services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3636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Projected Programming for Fall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20FEC-1676-4636-BB7B-60456336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6479"/>
            <a:ext cx="12192000" cy="1064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AF95B-E660-4EFD-A5DB-923ADE0F4293}"/>
              </a:ext>
            </a:extLst>
          </p:cNvPr>
          <p:cNvSpPr txBox="1"/>
          <p:nvPr/>
        </p:nvSpPr>
        <p:spPr>
          <a:xfrm>
            <a:off x="1958107" y="4879124"/>
            <a:ext cx="10095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with campus resources 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(Counseling Center, Learning Commons, etc.)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Integrating mental health 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general wellness into courses</a:t>
            </a:r>
          </a:p>
        </p:txBody>
      </p:sp>
    </p:spTree>
    <p:extLst>
      <p:ext uri="{BB962C8B-B14F-4D97-AF65-F5344CB8AC3E}">
        <p14:creationId xmlns:p14="http://schemas.microsoft.com/office/powerpoint/2010/main" val="21632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Berlin Sans FB Demi</vt:lpstr>
      <vt:lpstr>Calibri</vt:lpstr>
      <vt:lpstr>Courier New</vt:lpstr>
      <vt:lpstr>1_Office Theme</vt:lpstr>
      <vt:lpstr>3_Office Theme</vt:lpstr>
      <vt:lpstr>PowerPoint Presentation</vt:lpstr>
      <vt:lpstr>PowerPoint Presentation</vt:lpstr>
      <vt:lpstr>Design Thinking Session April 19,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2024-06-11T01:11:06Z</dcterms:created>
  <dcterms:modified xsi:type="dcterms:W3CDTF">2024-06-11T01:11:55Z</dcterms:modified>
</cp:coreProperties>
</file>